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159F9F28-6B79-4AD9-81C2-F49BA0A2EB8E}">
  <a:tblStyle styleId="{159F9F28-6B79-4AD9-81C2-F49BA0A2EB8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47800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3c9ba25f4a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3c9ba25f4a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3ce00006e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3ce00006e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3ce00006e8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3ce00006e8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3ce00006e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3ce00006e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3ce00006e8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3ce00006e8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3ce00006e8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3ce00006e8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3ce00006e8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3ce00006e8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ce00006e8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3ce00006e8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3ce00006e8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3ce00006e8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3ce00006e8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3ce00006e8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3c9ba25f4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3c9ba25f4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3ce00006e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3ce00006e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3ce00006e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3ce00006e8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3ce00006e8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3ce00006e8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3ce00006e8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3ce00006e8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3ce00006e8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3ce00006e8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3ce00006e8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3ce00006e8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3ce00006e8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3ce00006e8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3ce00006e8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3ce00006e8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3ce00006e8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3ce00006e8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3ce00006e8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3ce00006e8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3c9ba25f4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3c9ba25f4a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3c9ba25f4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3c9ba25f4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c9ba25f4a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c9ba25f4a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3c9ba25f4a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3c9ba25f4a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3c9ba25f4a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3c9ba25f4a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3c9ba25f4a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3c9ba25f4a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3c9ba25f4a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3c9ba25f4a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CE5CD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1168075"/>
            <a:ext cx="8520600" cy="2052600"/>
          </a:xfrm>
          <a:prstGeom prst="rect">
            <a:avLst/>
          </a:prstGeom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Программа просвещения родителей (законных представителей) детей дошкольного возраста, посещающих ДОО</a:t>
            </a:r>
            <a:endParaRPr sz="3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4600" y="41442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311700" y="1603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Программа состоит: </a:t>
            </a:r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311700" y="733075"/>
            <a:ext cx="8520600" cy="43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b="1">
                <a:solidFill>
                  <a:schemeClr val="dk1"/>
                </a:solidFill>
              </a:rPr>
              <a:t>Пояснительная записка 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1. Родительство как особый феномен в жизни человека 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2. Особенности, формы и методы просвещения родителей (законных представителей) в дошкольной образовательной организации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3. Просвещение родителей (законных представителей) по вопросам здоровья, воспитания и развития детей младшего, раннего и дошкольного возрастов 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4. 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 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5. Права родителей (законных представителей) и государственная поддержка семей с детьми дошкольного возраста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6. Часто встречающиеся вопросы родителей (законных представителей) детей дошкольного возраста и типичные проблемные ситуации («Вы спрашивали – мы отвечаем») </a:t>
            </a:r>
            <a:endParaRPr sz="17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ru" sz="1700">
                <a:solidFill>
                  <a:schemeClr val="dk1"/>
                </a:solidFill>
              </a:rPr>
              <a:t>Раздел 7. Пространство родительских инициатив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23" name="Google Shape;12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020"/>
              <a:t>Пояснительная записка Программы </a:t>
            </a:r>
            <a:endParaRPr sz="3020"/>
          </a:p>
        </p:txBody>
      </p:sp>
      <p:sp>
        <p:nvSpPr>
          <p:cNvPr id="129" name="Google Shape;129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400">
                <a:solidFill>
                  <a:schemeClr val="dk1"/>
                </a:solidFill>
              </a:rPr>
              <a:t>Содержит обоснование актуальности Программы, обозначены цели, задачи просветительской  работы, ее принципы.</a:t>
            </a:r>
            <a:endParaRPr sz="2400"/>
          </a:p>
        </p:txBody>
      </p:sp>
      <p:pic>
        <p:nvPicPr>
          <p:cNvPr id="130" name="Google Shape;13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3000"/>
              <a:t>Раздел 1. </a:t>
            </a:r>
            <a:br>
              <a:rPr lang="ru" sz="3000"/>
            </a:br>
            <a:r>
              <a:rPr lang="ru" sz="3000"/>
              <a:t>Родительство как особый феномен</a:t>
            </a:r>
            <a:br>
              <a:rPr lang="ru" sz="3000"/>
            </a:br>
            <a:r>
              <a:rPr lang="ru" sz="3000"/>
              <a:t> в жизни человека</a:t>
            </a:r>
            <a:endParaRPr sz="3540"/>
          </a:p>
        </p:txBody>
      </p:sp>
      <p:pic>
        <p:nvPicPr>
          <p:cNvPr id="136" name="Google Shape;13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5"/>
          <p:cNvSpPr txBox="1">
            <a:spLocks noGrp="1"/>
          </p:cNvSpPr>
          <p:nvPr>
            <p:ph type="body" idx="1"/>
          </p:nvPr>
        </p:nvSpPr>
        <p:spPr>
          <a:xfrm>
            <a:off x="311700" y="335925"/>
            <a:ext cx="8520600" cy="47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>
                <a:solidFill>
                  <a:schemeClr val="dk1"/>
                </a:solidFill>
              </a:rPr>
              <a:t>Содержит описание сущности феномена родительства и родительских функций. Обозначается ценность семьи и семейных отношений в современном обществе. В разделе раскрываются понятия «родительская компетентность», «осознанное и ответственное родительство», систематизируются содержание и приемы родительского контроля, регуляторов поведения детей, описываются эффективные методы воспитания  и задачи родительства. Обозначены понятия «семейные ценности», «семейные традиции», представлено их содержание и показано значение приобщения детей к семейным ценностям и традициям.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2" name="Google Shape;14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833"/>
              <a:buFont typeface="Arial"/>
              <a:buNone/>
            </a:pPr>
            <a:r>
              <a:rPr lang="ru" sz="3300"/>
              <a:t>Раздел 2. </a:t>
            </a:r>
            <a:br>
              <a:rPr lang="ru" sz="3300"/>
            </a:br>
            <a:r>
              <a:rPr lang="ru" sz="3300"/>
              <a:t>Особенности, формы и методы просвещения родителей (законных представителей) в дошкольной образовательной организации</a:t>
            </a:r>
            <a:endParaRPr sz="33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8" name="Google Shape;14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>
            <a:spLocks noGrp="1"/>
          </p:cNvSpPr>
          <p:nvPr>
            <p:ph type="body" idx="1"/>
          </p:nvPr>
        </p:nvSpPr>
        <p:spPr>
          <a:xfrm>
            <a:off x="311700" y="810275"/>
            <a:ext cx="8520600" cy="36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200">
                <a:solidFill>
                  <a:schemeClr val="dk1"/>
                </a:solidFill>
              </a:rPr>
              <a:t>Раздел посвящен характеристике процесса просветительской работы с родителями, ее содержания, форм и методов. В нем предлагается описание способов изучения особенностей семейного воспитания, уровня педагогической культуры родителей, выявления и анализа запросов родителей. В разделе содержится классификация и описание основных форм просвещения родителей, рассматриваются вопросы применения цифровых инструментов для повышения эффективности просвещения родителей.</a:t>
            </a:r>
            <a:endParaRPr sz="2200"/>
          </a:p>
        </p:txBody>
      </p:sp>
      <p:pic>
        <p:nvPicPr>
          <p:cNvPr id="154" name="Google Shape;15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3000"/>
              <a:t>Раздел 3. </a:t>
            </a:r>
            <a:br>
              <a:rPr lang="ru" sz="3000"/>
            </a:br>
            <a:r>
              <a:rPr lang="ru" sz="3000"/>
              <a:t>Просвещение родителей по вопросам здоровья, воспитания и развития детей младшего, раннего и дошкольного возрастов</a:t>
            </a:r>
            <a:endParaRPr sz="3000"/>
          </a:p>
        </p:txBody>
      </p:sp>
      <p:pic>
        <p:nvPicPr>
          <p:cNvPr id="160" name="Google Shape;16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>
            <a:spLocks noGrp="1"/>
          </p:cNvSpPr>
          <p:nvPr>
            <p:ph type="body" idx="1"/>
          </p:nvPr>
        </p:nvSpPr>
        <p:spPr>
          <a:xfrm>
            <a:off x="311700" y="385000"/>
            <a:ext cx="8520600" cy="46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</a:rPr>
              <a:t>Третий раздел включает:</a:t>
            </a:r>
            <a:endParaRPr sz="2400">
              <a:solidFill>
                <a:schemeClr val="dk1"/>
              </a:solidFill>
            </a:endParaRPr>
          </a:p>
          <a:p>
            <a:pPr marL="457200" lvl="0" indent="-3746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ru" sz="2100">
                <a:solidFill>
                  <a:schemeClr val="dk1"/>
                </a:solidFill>
              </a:rPr>
              <a:t>информацию, ориентированную на просвещение родителей нормотипичных детей;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основные содержательные вопросы, связанные со здоровьем, развитием и воспитанием в семье детей разных возрастов – от рождения до окончания дошкольного периода детства;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вопросы о том, что такое образовательная среда, каковы ее компоненты и каким образом можно организовать образовательную среду в домашних условиях;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характеристики основных компонентов физического и психологического здоровья детей;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66" name="Google Shape;16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"/>
          <p:cNvSpPr txBox="1">
            <a:spLocks noGrp="1"/>
          </p:cNvSpPr>
          <p:nvPr>
            <p:ph type="body" idx="1"/>
          </p:nvPr>
        </p:nvSpPr>
        <p:spPr>
          <a:xfrm>
            <a:off x="311700" y="316300"/>
            <a:ext cx="8520600" cy="46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19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информацию о рациональном питании детей различных возрастов,  значимости и специфике режима дня в разные возрастные периоды, обозначены способы здоровьесбережения в условиях семьи, формирования у детей в семье полезных привычек;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вопросы безопасности детей: в быту, природе, социуме, цифровом пространстве;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возрастные особенности детей младенческого и раннего возрастов, основные линии и задачи развития ребенка;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вопросы грудного вскармливания и отлучения от груди;</a:t>
            </a:r>
            <a:endParaRPr sz="2100">
              <a:solidFill>
                <a:schemeClr val="dk1"/>
              </a:solidFill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ru" sz="2100">
                <a:solidFill>
                  <a:schemeClr val="dk1"/>
                </a:solidFill>
              </a:rPr>
              <a:t>информацию о приучении детей к туалету, формировании навыков самообслуживания и гигиены;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72" name="Google Shape;17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1"/>
          <p:cNvSpPr txBox="1">
            <a:spLocks noGrp="1"/>
          </p:cNvSpPr>
          <p:nvPr>
            <p:ph type="body" idx="1"/>
          </p:nvPr>
        </p:nvSpPr>
        <p:spPr>
          <a:xfrm>
            <a:off x="311700" y="435900"/>
            <a:ext cx="8520600" cy="458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информацию о неразрывности физического и психического развития в раннем возрасте;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вопросы подготовки детей к переходу в ДОО;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основные подходы к воспитанию и направления воспитательной работы с детьми в семье;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вопросы влияния семьи на познавательное развитие детей, формы и методы духовно-нравственного, патриотического, трудового, художественно-эстетического воспитания в семье;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показана специфика гендерного воспитания в семье;</a:t>
            </a:r>
            <a:endParaRPr sz="2200">
              <a:solidFill>
                <a:schemeClr val="dk1"/>
              </a:solidFill>
            </a:endParaRPr>
          </a:p>
        </p:txBody>
      </p:sp>
      <p:pic>
        <p:nvPicPr>
          <p:cNvPr id="178" name="Google Shape;17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65075" y="861150"/>
            <a:ext cx="4891800" cy="17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ru" sz="2400"/>
              <a:t>Программа просвещения родителей утверждена письмом Минпросвещения от 21.11.2024 № 03-1664</a:t>
            </a:r>
            <a:endParaRPr sz="2400"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9625" y="209450"/>
            <a:ext cx="1428750" cy="123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81500" y="774175"/>
            <a:ext cx="3076875" cy="418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2"/>
          <p:cNvSpPr txBox="1">
            <a:spLocks noGrp="1"/>
          </p:cNvSpPr>
          <p:nvPr>
            <p:ph type="body" idx="1"/>
          </p:nvPr>
        </p:nvSpPr>
        <p:spPr>
          <a:xfrm>
            <a:off x="311700" y="326100"/>
            <a:ext cx="8520600" cy="47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освещены темы развития речи и формирования интереса к чтению у детей дошкольного возраста в семье, коммуникативного развития и социализации ребенка, роли и специфики игровой деятельности в дошкольном детстве; </a:t>
            </a:r>
            <a:endParaRPr sz="2200">
              <a:solidFill>
                <a:schemeClr val="dk1"/>
              </a:solidFill>
            </a:endParaRPr>
          </a:p>
          <a:p>
            <a:pPr marL="457200" lvl="0" indent="-3683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ru" sz="2200">
                <a:solidFill>
                  <a:schemeClr val="dk1"/>
                </a:solidFill>
              </a:rPr>
              <a:t>раскрываются пути подготовки ребенка и семьи к обучению в школе; </a:t>
            </a:r>
            <a:endParaRPr sz="2200">
              <a:solidFill>
                <a:schemeClr val="dk1"/>
              </a:solidFill>
            </a:endParaRPr>
          </a:p>
          <a:p>
            <a:pPr marL="457200" lvl="0" indent="-3492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ru" sz="2200">
                <a:solidFill>
                  <a:schemeClr val="dk1"/>
                </a:solidFill>
              </a:rPr>
              <a:t>представлена тема игры, ключевые вопросы детского сообщества, особенности взаимодействия детей со сверстниками, детская субкультура</a:t>
            </a:r>
            <a:r>
              <a:rPr lang="ru" sz="2400">
                <a:solidFill>
                  <a:schemeClr val="dk1"/>
                </a:solidFill>
              </a:rPr>
              <a:t>.</a:t>
            </a:r>
            <a:r>
              <a:rPr lang="ru" sz="1900">
                <a:solidFill>
                  <a:schemeClr val="dk1"/>
                </a:solidFill>
              </a:rPr>
              <a:t> </a:t>
            </a:r>
            <a:endParaRPr sz="1900"/>
          </a:p>
        </p:txBody>
      </p:sp>
      <p:pic>
        <p:nvPicPr>
          <p:cNvPr id="184" name="Google Shape;184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833"/>
              <a:buFont typeface="Arial"/>
              <a:buNone/>
            </a:pPr>
            <a:r>
              <a:rPr lang="ru" sz="3300"/>
              <a:t>Раздел 4. </a:t>
            </a:r>
            <a:br>
              <a:rPr lang="ru" sz="3300"/>
            </a:br>
            <a:r>
              <a:rPr lang="ru" sz="3300"/>
              <a:t>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</a:t>
            </a:r>
            <a:r>
              <a:rPr lang="ru" sz="1800"/>
              <a:t> </a:t>
            </a:r>
            <a:endParaRPr/>
          </a:p>
        </p:txBody>
      </p:sp>
      <p:pic>
        <p:nvPicPr>
          <p:cNvPr id="190" name="Google Shape;19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>
                <a:solidFill>
                  <a:schemeClr val="dk1"/>
                </a:solidFill>
              </a:rPr>
              <a:t>Четвертый раздел содержит информацию об особенностях просвещения родителей детей с ограниченными возможностями здоровья (далее – ОВЗ), в том числе детей-инвалидов.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96" name="Google Shape;196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" sz="3000"/>
              <a:t>Раздел 5. </a:t>
            </a:r>
            <a:br>
              <a:rPr lang="ru" sz="3000"/>
            </a:br>
            <a:r>
              <a:rPr lang="ru" sz="3000"/>
              <a:t>Права родителей (законных представителей) и государственная поддержка семей с детьми дошкольного возраста</a:t>
            </a:r>
            <a:endParaRPr sz="3000"/>
          </a:p>
        </p:txBody>
      </p:sp>
      <p:pic>
        <p:nvPicPr>
          <p:cNvPr id="202" name="Google Shape;202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3000">
                <a:solidFill>
                  <a:schemeClr val="dk1"/>
                </a:solidFill>
              </a:rPr>
              <a:t>Пятый раздел рассматривает вопросы правовой и государственной поддержки семей.</a:t>
            </a:r>
            <a:endParaRPr sz="3000"/>
          </a:p>
        </p:txBody>
      </p:sp>
      <p:pic>
        <p:nvPicPr>
          <p:cNvPr id="208" name="Google Shape;208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7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" sz="3000"/>
              <a:t>Раздел 6. </a:t>
            </a:r>
            <a:br>
              <a:rPr lang="ru" sz="3000"/>
            </a:br>
            <a:r>
              <a:rPr lang="ru" sz="3000"/>
              <a:t>Часто встречающиеся вопросы родителей (законных представителей) детей дошкольного возраста и типичные проблемные ситуации </a:t>
            </a:r>
            <a:br>
              <a:rPr lang="ru" sz="3000"/>
            </a:br>
            <a:r>
              <a:rPr lang="ru" sz="3000"/>
              <a:t>«Вы спрашивали – мы отвечаем») </a:t>
            </a:r>
            <a:endParaRPr sz="3000"/>
          </a:p>
        </p:txBody>
      </p:sp>
      <p:pic>
        <p:nvPicPr>
          <p:cNvPr id="214" name="Google Shape;214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>
                <a:solidFill>
                  <a:schemeClr val="dk1"/>
                </a:solidFill>
              </a:rPr>
              <a:t>Шестой раздел содержит информацию для ответов на наиболее часто встречающиеся вопросы родителей.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220" name="Google Shape;220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" sz="3000"/>
              <a:t>Раздел 7. </a:t>
            </a:r>
            <a:br>
              <a:rPr lang="ru" sz="3000"/>
            </a:br>
            <a:r>
              <a:rPr lang="ru" sz="3000"/>
              <a:t>Пространство родительских инициатив</a:t>
            </a:r>
            <a:endParaRPr sz="3000"/>
          </a:p>
        </p:txBody>
      </p:sp>
      <p:pic>
        <p:nvPicPr>
          <p:cNvPr id="226" name="Google Shape;226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0"/>
          <p:cNvSpPr txBox="1">
            <a:spLocks noGrp="1"/>
          </p:cNvSpPr>
          <p:nvPr>
            <p:ph type="body" idx="1"/>
          </p:nvPr>
        </p:nvSpPr>
        <p:spPr>
          <a:xfrm>
            <a:off x="360775" y="4457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445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400">
                <a:solidFill>
                  <a:schemeClr val="dk1"/>
                </a:solidFill>
              </a:rPr>
              <a:t>В седьмом разделе дается описание форм и способов, инициирующих родительскую активность, таких как: родительские клубы, движения, родительские объединения по интересам, родительские форумы, волонтерские движения и фестивали, совместные проекты родителей с детьми.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400">
                <a:solidFill>
                  <a:schemeClr val="dk1"/>
                </a:solidFill>
              </a:rPr>
              <a:t>Внутри разделов с третьего по седьмой представлены ключевые понятия по теме, примерная тематика и формы взаимодействия с родителями.</a:t>
            </a:r>
            <a:endParaRPr sz="2400"/>
          </a:p>
        </p:txBody>
      </p:sp>
      <p:pic>
        <p:nvPicPr>
          <p:cNvPr id="232" name="Google Shape;232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Благодарим за внимание! </a:t>
            </a:r>
            <a:endParaRPr/>
          </a:p>
        </p:txBody>
      </p:sp>
      <p:pic>
        <p:nvPicPr>
          <p:cNvPr id="238" name="Google Shape;238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12100" cy="223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400" b="1">
                <a:solidFill>
                  <a:schemeClr val="dk1"/>
                </a:solidFill>
              </a:rPr>
              <a:t>«Просвещение родителей</a:t>
            </a:r>
            <a:r>
              <a:rPr lang="ru" sz="2400">
                <a:solidFill>
                  <a:schemeClr val="dk1"/>
                </a:solidFill>
              </a:rPr>
              <a:t> – задача государственной важности», пункт 3 перечня поручений Президента от 14.06.2022 № Пр-1049 ГС (по итогам заседания Президиума Государственного Совета от 25.05.2022)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4600" y="41442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50175" y="445025"/>
            <a:ext cx="8782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8890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lang="ru" sz="3300"/>
              <a:t>Содержание просвещения родителей</a:t>
            </a:r>
            <a:r>
              <a:rPr lang="ru" sz="2000"/>
              <a:t>  </a:t>
            </a:r>
            <a:r>
              <a:rPr lang="ru" sz="3300"/>
              <a:t>детей</a:t>
            </a:r>
            <a:endParaRPr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5" name="Google Shape;75;p16"/>
          <p:cNvGraphicFramePr/>
          <p:nvPr/>
        </p:nvGraphicFramePr>
        <p:xfrm>
          <a:off x="137775" y="1108800"/>
          <a:ext cx="8694600" cy="3981225"/>
        </p:xfrm>
        <a:graphic>
          <a:graphicData uri="http://schemas.openxmlformats.org/drawingml/2006/table">
            <a:tbl>
              <a:tblPr>
                <a:noFill/>
                <a:tableStyleId>{159F9F28-6B79-4AD9-81C2-F49BA0A2EB8E}</a:tableStyleId>
              </a:tblPr>
              <a:tblGrid>
                <a:gridCol w="719225"/>
                <a:gridCol w="7975375"/>
              </a:tblGrid>
              <a:tr h="661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Вопросы возрастного развития</a:t>
                      </a:r>
                      <a:endParaRPr/>
                    </a:p>
                  </a:txBody>
                  <a:tcPr marL="91425" marR="91425" marT="91425" marB="91425" anchor="ctr"/>
                </a:tc>
              </a:tr>
              <a:tr h="636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Вопросы сохранения здоровья детей и их физического развития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567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Вопросы воспитания и образования детей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5678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Меры государственной поддержки семей</a:t>
                      </a:r>
                      <a:endParaRPr sz="20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572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Вопросы социализации детей с ОВЗ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46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Вопросы по воспитанию детей в приемных семьях</a:t>
                      </a:r>
                      <a:endParaRPr sz="2000"/>
                    </a:p>
                  </a:txBody>
                  <a:tcPr marL="91425" marR="91425" marT="91425" marB="91425"/>
                </a:tc>
              </a:tr>
              <a:tr h="468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Организационные вопросы</a:t>
                      </a:r>
                      <a:endParaRPr sz="20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6475" y="1197125"/>
            <a:ext cx="513368" cy="517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6500" y="1806062"/>
            <a:ext cx="567800" cy="5727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3701" y="2451551"/>
            <a:ext cx="468900" cy="468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6500" y="3026375"/>
            <a:ext cx="513375" cy="468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06475" y="3577487"/>
            <a:ext cx="513375" cy="517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06475" y="4159262"/>
            <a:ext cx="513375" cy="423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56161" y="4647175"/>
            <a:ext cx="423975" cy="42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020"/>
              <a:t>Цель Программы просвещения родителей </a:t>
            </a:r>
            <a:endParaRPr sz="3020"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317500" cy="39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300">
                <a:solidFill>
                  <a:schemeClr val="dk1"/>
                </a:solidFill>
              </a:rPr>
              <a:t>– приобщение родителей к ценностям осознанного и ответственного родительства, обеспечение поддержки семьи в вопросах образования, охраны и укрепления здоровья каждого ребенка, обеспечение единства подходов к воспитанию и обучению детей в условиях детского сада и семьи, повышение воспитательного потенциала семьи, а также информирование о правах родителей и государственной поддержке семей с детьми  дошкольного возраста.</a:t>
            </a:r>
            <a:endParaRPr sz="2300">
              <a:solidFill>
                <a:schemeClr val="dk1"/>
              </a:solidFill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3020"/>
              <a:t>Задачи Программы просвещения родителей </a:t>
            </a:r>
            <a:endParaRPr sz="302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8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6957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ru" sz="2400">
                <a:solidFill>
                  <a:schemeClr val="dk1"/>
                </a:solidFill>
              </a:rPr>
              <a:t>Психолого-педагогическое просвещение и информирование родителей о значимых изменениях в физическом и психическом развитии детей в младенческом, раннем и дошкольном возрасте, о необходимых условиях для обеспечения полноценного развития каждого ребенка.</a:t>
            </a:r>
            <a:br>
              <a:rPr lang="ru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marL="457200" lvl="0" indent="-36957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ru" sz="2400">
                <a:solidFill>
                  <a:schemeClr val="dk1"/>
                </a:solidFill>
              </a:rPr>
              <a:t>Приобщение родителей к ценностям осознанного и ответственного родительства как основы благополучия семьи и развития личности ребенка.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11700" y="32476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9522"/>
              <a:buFont typeface="Arial"/>
              <a:buNone/>
            </a:pPr>
            <a:r>
              <a:rPr lang="ru" sz="3353"/>
              <a:t>Задачи Программы просвещения родителей</a:t>
            </a:r>
            <a:r>
              <a:rPr lang="ru" sz="3020"/>
              <a:t> </a:t>
            </a:r>
            <a:endParaRPr sz="302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418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300">
                <a:solidFill>
                  <a:schemeClr val="dk1"/>
                </a:solidFill>
              </a:rPr>
              <a:t>3. Раскрытие родителям важности и особенностей образовательной работы с детьми младенческого, раннего и дошкольного возраста, понимания включенности родителей в общее дело воспитания и обучения, развития их детей.</a:t>
            </a:r>
            <a:br>
              <a:rPr lang="ru" sz="2300">
                <a:solidFill>
                  <a:schemeClr val="dk1"/>
                </a:solidFill>
              </a:rPr>
            </a:br>
            <a:endParaRPr sz="23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300">
                <a:solidFill>
                  <a:schemeClr val="dk1"/>
                </a:solidFill>
              </a:rPr>
              <a:t>4. Психолого-педагогическая помощь родителям в понимании возможных причин возникновения трудностей в развитии ребенка и путей их преодоления и профилактики, в выборе оптимальной стратегии взаимодействия с ребенком.</a:t>
            </a:r>
            <a:endParaRPr sz="2300">
              <a:solidFill>
                <a:schemeClr val="dk1"/>
              </a:solidFill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ru" sz="3018"/>
              <a:t>Задачи Программы просвещения родителей </a:t>
            </a:r>
            <a:endParaRPr sz="3018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520"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311700" y="12113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</a:rPr>
              <a:t>5. Информирование родителей о возможностях получения индивидуальной помощи в вопросах укрепления здоровья, обучения и воспитания детей младенческого, раннего и дошкольного возраста.</a:t>
            </a:r>
            <a:br>
              <a:rPr lang="ru" sz="2400">
                <a:solidFill>
                  <a:schemeClr val="dk1"/>
                </a:solidFill>
              </a:rPr>
            </a:br>
            <a:endParaRPr sz="2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chemeClr val="dk1"/>
                </a:solidFill>
              </a:rPr>
              <a:t>6. Выбор оптимальных средств и методов взаимодействия дошкольной образовательной организации с родителями детей младенческого, раннего и дошкольного возраста, основанный на выделенных проблемах семейного воспитания и взаимоотношений родителей с детьми.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0" name="Google Shape;11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488"/>
              <a:t>Разделы Программы </a:t>
            </a:r>
            <a:endParaRPr/>
          </a:p>
        </p:txBody>
      </p:sp>
      <p:pic>
        <p:nvPicPr>
          <p:cNvPr id="116" name="Google Shape;11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7225" y="80675"/>
            <a:ext cx="1428750" cy="12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944</Words>
  <Application>Microsoft Office PowerPoint</Application>
  <PresentationFormat>Экран (16:9)</PresentationFormat>
  <Paragraphs>67</Paragraphs>
  <Slides>29</Slides>
  <Notes>29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Simple Light</vt:lpstr>
      <vt:lpstr>Программа просвещения родителей (законных представителей) детей дошкольного возраста, посещающих ДОО </vt:lpstr>
      <vt:lpstr>Программа просвещения родителей утверждена письмом Минпросвещения от 21.11.2024 № 03-1664</vt:lpstr>
      <vt:lpstr>Презентация PowerPoint</vt:lpstr>
      <vt:lpstr>Содержание просвещения родителей  детей</vt:lpstr>
      <vt:lpstr>Цель Программы просвещения родителей </vt:lpstr>
      <vt:lpstr>Задачи Программы просвещения родителей </vt:lpstr>
      <vt:lpstr>Задачи Программы просвещения родителей  </vt:lpstr>
      <vt:lpstr>Задачи Программы просвещения родителей  </vt:lpstr>
      <vt:lpstr>Разделы Программы </vt:lpstr>
      <vt:lpstr>Программа состоит: </vt:lpstr>
      <vt:lpstr>Пояснительная записка Программы </vt:lpstr>
      <vt:lpstr>Раздел 1.  Родительство как особый феномен  в жизни человека</vt:lpstr>
      <vt:lpstr>Презентация PowerPoint</vt:lpstr>
      <vt:lpstr>Раздел 2.  Особенности, формы и методы просвещения родителей (законных представителей) в дошкольной образовательной организации </vt:lpstr>
      <vt:lpstr>Презентация PowerPoint</vt:lpstr>
      <vt:lpstr>Раздел 3.  Просвещение родителей по вопросам здоровья, воспитания и развития детей младшего, раннего и дошкольного возрастов</vt:lpstr>
      <vt:lpstr>Презентация PowerPoint</vt:lpstr>
      <vt:lpstr>Презентация PowerPoint</vt:lpstr>
      <vt:lpstr>Презентация PowerPoint</vt:lpstr>
      <vt:lpstr>Презентация PowerPoint</vt:lpstr>
      <vt:lpstr>Раздел 4.  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 </vt:lpstr>
      <vt:lpstr>Презентация PowerPoint</vt:lpstr>
      <vt:lpstr>Раздел 5.  Права родителей (законных представителей) и государственная поддержка семей с детьми дошкольного возраста</vt:lpstr>
      <vt:lpstr>Презентация PowerPoint</vt:lpstr>
      <vt:lpstr>Раздел 6.  Часто встречающиеся вопросы родителей (законных представителей) детей дошкольного возраста и типичные проблемные ситуации  «Вы спрашивали – мы отвечаем») </vt:lpstr>
      <vt:lpstr>Презентация PowerPoint</vt:lpstr>
      <vt:lpstr>Раздел 7.  Пространство родительских инициатив</vt:lpstr>
      <vt:lpstr>Презентация PowerPoint</vt:lpstr>
      <vt:lpstr>Благодарим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просвещения родителей (законных представителей) детей дошкольного возраста, посещающих ДОО </dc:title>
  <dc:creator>Методист</dc:creator>
  <cp:lastModifiedBy>Методист</cp:lastModifiedBy>
  <cp:revision>1</cp:revision>
  <dcterms:modified xsi:type="dcterms:W3CDTF">2025-11-17T09:38:06Z</dcterms:modified>
</cp:coreProperties>
</file>